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91" r:id="rId6"/>
    <p:sldId id="260" r:id="rId7"/>
    <p:sldId id="292" r:id="rId8"/>
    <p:sldId id="261" r:id="rId9"/>
    <p:sldId id="293" r:id="rId10"/>
    <p:sldId id="262" r:id="rId11"/>
    <p:sldId id="263" r:id="rId12"/>
    <p:sldId id="264" r:id="rId13"/>
    <p:sldId id="294" r:id="rId14"/>
    <p:sldId id="265" r:id="rId15"/>
    <p:sldId id="295" r:id="rId16"/>
    <p:sldId id="266" r:id="rId17"/>
    <p:sldId id="267" r:id="rId18"/>
    <p:sldId id="268" r:id="rId19"/>
    <p:sldId id="269" r:id="rId20"/>
    <p:sldId id="296" r:id="rId21"/>
    <p:sldId id="270" r:id="rId22"/>
    <p:sldId id="297" r:id="rId23"/>
    <p:sldId id="271" r:id="rId24"/>
    <p:sldId id="298" r:id="rId25"/>
    <p:sldId id="272" r:id="rId26"/>
    <p:sldId id="299" r:id="rId27"/>
    <p:sldId id="300" r:id="rId28"/>
    <p:sldId id="273" r:id="rId29"/>
    <p:sldId id="274" r:id="rId30"/>
    <p:sldId id="275" r:id="rId31"/>
    <p:sldId id="276" r:id="rId32"/>
    <p:sldId id="301" r:id="rId33"/>
    <p:sldId id="302" r:id="rId34"/>
    <p:sldId id="277" r:id="rId35"/>
    <p:sldId id="303" r:id="rId36"/>
    <p:sldId id="278" r:id="rId37"/>
    <p:sldId id="304" r:id="rId38"/>
    <p:sldId id="305" r:id="rId39"/>
    <p:sldId id="279" r:id="rId40"/>
    <p:sldId id="306" r:id="rId41"/>
    <p:sldId id="280" r:id="rId42"/>
    <p:sldId id="281" r:id="rId43"/>
    <p:sldId id="282" r:id="rId44"/>
    <p:sldId id="307" r:id="rId45"/>
    <p:sldId id="308" r:id="rId46"/>
    <p:sldId id="283" r:id="rId47"/>
    <p:sldId id="309" r:id="rId48"/>
    <p:sldId id="310" r:id="rId49"/>
    <p:sldId id="311" r:id="rId50"/>
    <p:sldId id="312" r:id="rId51"/>
    <p:sldId id="284" r:id="rId52"/>
    <p:sldId id="313" r:id="rId53"/>
    <p:sldId id="314" r:id="rId54"/>
    <p:sldId id="285" r:id="rId55"/>
    <p:sldId id="286" r:id="rId56"/>
    <p:sldId id="287" r:id="rId57"/>
    <p:sldId id="315" r:id="rId58"/>
    <p:sldId id="316" r:id="rId59"/>
    <p:sldId id="288" r:id="rId60"/>
    <p:sldId id="317" r:id="rId61"/>
    <p:sldId id="318" r:id="rId62"/>
    <p:sldId id="289" r:id="rId63"/>
    <p:sldId id="319" r:id="rId64"/>
    <p:sldId id="290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872" y="-6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0aac1ab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20aac1a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0c044631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60c04463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0c0446311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60c04463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c0446311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60c04463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c0446311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60c04463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0c0446311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60c044631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0c0446311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60c044631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0c0446311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60c044631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c0446311_0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60c044631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c0446311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60c044631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0c0446311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60c044631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eea6c1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24eea6c1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0c0446311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60c044631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0c0446311_0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60c044631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0c0446311_0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60c044631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c0446311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60c044631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c0446311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60c044631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0c0446311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60c044631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0c0446311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60c044631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0c0446311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60c044631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c0446311_0_2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60c044631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0c0446311_0_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60c0446311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fe88126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36fe88126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0c0446311_0_2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60c044631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c0446311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0c044631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c0446311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0c044631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c0446311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0c044631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0c0446311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60c044631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0c0446311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60c044631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c0446311_0_2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60c044631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c0446311_0_2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60c044631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c0446311_0_2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60c044631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0c0446311_0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0c044631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fe88126f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36fe8812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0c0446311_0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0c044631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0c0446311_0_3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60c0446311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0c0446311_0_3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60c0446311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0c0446311_0_3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60c044631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0c0446311_0_3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60c044631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0c0446311_0_3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60c0446311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0c0446311_0_3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60c0446311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0c0446311_0_3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60c0446311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0c0446311_0_3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60c0446311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0c0446311_0_3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60c0446311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fe88126f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36fe8812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c0446311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60c044631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c0446311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60c044631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c0446311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60c044631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0c0446311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60c0446311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0c0446311_0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60c0446311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0c0446311_0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0c044631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0c0446311_0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0c044631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0c0446311_0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0c044631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0c0446311_0_4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60c0446311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0c0446311_0_4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60c0446311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fea0b6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6fea0b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0c0446311_0_4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60c0446311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0c0446311_0_5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0c044631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0c0446311_0_5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0c044631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c0446311_0_5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60c0446311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fea0b6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6fea0b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c703daea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38c703da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c703daea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38c703da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вертикально">
  <p:cSld name="TITLE_AND_BODY_1">
    <p:bg>
      <p:bgPr>
        <a:solidFill>
          <a:srgbClr val="22222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2893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250531" y="3388816"/>
            <a:ext cx="35361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77405" y="1896846"/>
            <a:ext cx="35361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80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40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40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40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40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7575660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rm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ункты">
  <p:cSld name="Заголовок и пункты">
    <p:bg>
      <p:bgPr>
        <a:solidFill>
          <a:srgbClr val="22222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57312" y="1446609"/>
            <a:ext cx="64293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571172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4" descr="loading-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9826" y="4636176"/>
            <a:ext cx="413700" cy="4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571175" y="-1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7571537" y="227707"/>
            <a:ext cx="2127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rm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rial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664250" y="863150"/>
            <a:ext cx="42075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BDC2CA"/>
                </a:solidFill>
              </a:rPr>
              <a:t>Основы языка Python. Интерактивный курс</a:t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3682100" y="1438700"/>
            <a:ext cx="49881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4000">
                <a:solidFill>
                  <a:srgbClr val="4C5D6E"/>
                </a:solidFill>
              </a:rPr>
              <a:t>Определение функции. Встроенные функции</a:t>
            </a:r>
            <a:endParaRPr/>
          </a:p>
        </p:txBody>
      </p:sp>
      <p:pic>
        <p:nvPicPr>
          <p:cNvPr id="68" name="Google Shape;68;p15" descr="Python cop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50" y="1302988"/>
            <a:ext cx="2537526" cy="25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664252" y="863161"/>
            <a:ext cx="353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BDC2CA"/>
                </a:solidFill>
              </a:rPr>
              <a:t>Python</a:t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3682100" y="1438700"/>
            <a:ext cx="49881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4000">
                <a:solidFill>
                  <a:srgbClr val="4C5D6E"/>
                </a:solidFill>
              </a:rPr>
              <a:t>Создание собственных функций</a:t>
            </a:r>
            <a:endParaRPr/>
          </a:p>
        </p:txBody>
      </p:sp>
      <p:pic>
        <p:nvPicPr>
          <p:cNvPr id="117" name="Google Shape;117;p21" descr="Python cop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50" y="1302988"/>
            <a:ext cx="2537526" cy="25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План</a:t>
            </a:r>
            <a:endParaRPr sz="3200"/>
          </a:p>
        </p:txBody>
      </p:sp>
      <p:sp>
        <p:nvSpPr>
          <p:cNvPr id="123" name="Google Shape;123;p22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Как объявить функцию в коде.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Использование своих функций.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Примеры.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Зачем писать свои функции.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Зачем писать свои функции</a:t>
            </a:r>
            <a:endParaRPr sz="3200"/>
          </a:p>
        </p:txBody>
      </p:sp>
      <p:sp>
        <p:nvSpPr>
          <p:cNvPr id="132" name="Google Shape;132;p23"/>
          <p:cNvSpPr/>
          <p:nvPr/>
        </p:nvSpPr>
        <p:spPr>
          <a:xfrm>
            <a:off x="1142375" y="2270500"/>
            <a:ext cx="72252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Для создания функционала, которого нет в стандартной библиотеке.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1142375" y="1584700"/>
            <a:ext cx="6854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Для повторного использования своего кода.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2196" t="12695" r="25878" b="5273"/>
          <a:stretch>
            <a:fillRect/>
          </a:stretch>
        </p:blipFill>
        <p:spPr bwMode="auto">
          <a:xfrm>
            <a:off x="0" y="0"/>
            <a:ext cx="9358378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Параметры и результат</a:t>
            </a:r>
            <a:endParaRPr sz="3200"/>
          </a:p>
        </p:txBody>
      </p:sp>
      <p:sp>
        <p:nvSpPr>
          <p:cNvPr id="139" name="Google Shape;139;p24"/>
          <p:cNvSpPr/>
          <p:nvPr/>
        </p:nvSpPr>
        <p:spPr>
          <a:xfrm>
            <a:off x="1144800" y="1957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Меняем знак разделителя - 1 параметр, нет возврата.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1144800" y="2402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Меняем знак и длину - 2 параметра, нет возврата.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1142375" y="1584700"/>
            <a:ext cx="6854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Простой разделитель - нет параметров, нет возврата.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1144800" y="2935600"/>
            <a:ext cx="68544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Как использовать разделитель в тексте вместо того, чтобы печатать его в консоль? 2 параметра и результат (возвращаемое значение).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196" t="13672" r="27525" b="16992"/>
          <a:stretch>
            <a:fillRect/>
          </a:stretch>
        </p:blipFill>
        <p:spPr bwMode="auto">
          <a:xfrm>
            <a:off x="0" y="71402"/>
            <a:ext cx="9144000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Операции со множествами</a:t>
            </a:r>
            <a:endParaRPr sz="3200"/>
          </a:p>
        </p:txBody>
      </p:sp>
      <p:sp>
        <p:nvSpPr>
          <p:cNvPr id="148" name="Google Shape;148;p25"/>
          <p:cNvSpPr/>
          <p:nvPr/>
        </p:nvSpPr>
        <p:spPr>
          <a:xfrm>
            <a:off x="1144800" y="1957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пересечение |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1144800" y="2402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разность -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1142375" y="1584700"/>
            <a:ext cx="6854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объединение &amp;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1144800" y="2783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существуют и другие методы и операции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664252" y="863161"/>
            <a:ext cx="353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BDC2CA"/>
                </a:solidFill>
              </a:rPr>
              <a:t>Python</a:t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3682100" y="1438700"/>
            <a:ext cx="49881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4000">
                <a:solidFill>
                  <a:srgbClr val="4C5D6E"/>
                </a:solidFill>
              </a:rPr>
              <a:t>Аргументы функции</a:t>
            </a:r>
            <a:endParaRPr/>
          </a:p>
        </p:txBody>
      </p:sp>
      <p:pic>
        <p:nvPicPr>
          <p:cNvPr id="158" name="Google Shape;158;p26" descr="Python cop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50" y="1302988"/>
            <a:ext cx="2537526" cy="25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План</a:t>
            </a:r>
            <a:endParaRPr sz="3200"/>
          </a:p>
        </p:txBody>
      </p:sp>
      <p:sp>
        <p:nvSpPr>
          <p:cNvPr id="164" name="Google Shape;164;p27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Функции без параметров и с параметрами.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Передача параметров по порядку, по имени.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Значения параметров по умолчанию.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Параметры (аргументы) функции.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args, kwargs (любое кол-во параметров).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Параметры функции</a:t>
            </a:r>
            <a:endParaRPr sz="3200"/>
          </a:p>
        </p:txBody>
      </p:sp>
      <p:sp>
        <p:nvSpPr>
          <p:cNvPr id="174" name="Google Shape;174;p28"/>
          <p:cNvSpPr/>
          <p:nvPr/>
        </p:nvSpPr>
        <p:spPr>
          <a:xfrm>
            <a:off x="1142375" y="1584700"/>
            <a:ext cx="6854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def my_func(параметр1, параметр2, ...)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План</a:t>
            </a:r>
            <a:endParaRPr sz="3200"/>
          </a:p>
        </p:txBody>
      </p:sp>
      <p:sp>
        <p:nvSpPr>
          <p:cNvPr id="74" name="Google Shape;74;p16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Зачем нужны функции.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Функции, которые мы уже использовали.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Другие полезные встроенные функции.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Определение функции.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142375" y="3261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Примеры.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3843" t="11719" r="59370" b="58007"/>
          <a:stretch>
            <a:fillRect/>
          </a:stretch>
        </p:blipFill>
        <p:spPr bwMode="auto">
          <a:xfrm>
            <a:off x="0" y="0"/>
            <a:ext cx="478634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 l="2782" t="39258" r="58785" b="14844"/>
          <a:stretch>
            <a:fillRect/>
          </a:stretch>
        </p:blipFill>
        <p:spPr bwMode="auto">
          <a:xfrm>
            <a:off x="4929190" y="214296"/>
            <a:ext cx="5000660" cy="3357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Передача параметров</a:t>
            </a:r>
            <a:endParaRPr sz="3200"/>
          </a:p>
        </p:txBody>
      </p:sp>
      <p:sp>
        <p:nvSpPr>
          <p:cNvPr id="180" name="Google Shape;180;p29"/>
          <p:cNvSpPr/>
          <p:nvPr/>
        </p:nvSpPr>
        <p:spPr>
          <a:xfrm>
            <a:off x="1144800" y="1957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greeting(‘Leo’, ‘Hello’)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1144800" y="2402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По имени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1142375" y="1584700"/>
            <a:ext cx="6854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По порядку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1144800" y="2783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greeting(say=’Hello’, who=’Leo’)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3843" t="12695" r="57174" b="18945"/>
          <a:stretch>
            <a:fillRect/>
          </a:stretch>
        </p:blipFill>
        <p:spPr bwMode="auto">
          <a:xfrm>
            <a:off x="0" y="0"/>
            <a:ext cx="5072098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786446" y="1142990"/>
            <a:ext cx="234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Вторая функция не верно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Значения по умолчанию</a:t>
            </a:r>
            <a:endParaRPr sz="3200"/>
          </a:p>
        </p:txBody>
      </p:sp>
      <p:sp>
        <p:nvSpPr>
          <p:cNvPr id="189" name="Google Shape;189;p30"/>
          <p:cNvSpPr/>
          <p:nvPr/>
        </p:nvSpPr>
        <p:spPr>
          <a:xfrm>
            <a:off x="1144800" y="1957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def greeting(who, say=’Hello’)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1144800" y="2402200"/>
            <a:ext cx="68544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Если мы не передадим параметр say при вызове greeting(‘Max’), функция сработает со значением по умолчанию.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1142375" y="1584700"/>
            <a:ext cx="6854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Можно указать у параметра значение по умолчанию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1144800" y="2783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 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3843" t="13672" r="54978" b="17968"/>
          <a:stretch>
            <a:fillRect/>
          </a:stretch>
        </p:blipFill>
        <p:spPr bwMode="auto">
          <a:xfrm>
            <a:off x="1714480" y="0"/>
            <a:ext cx="535785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args, kwargs</a:t>
            </a:r>
            <a:endParaRPr sz="3200"/>
          </a:p>
        </p:txBody>
      </p:sp>
      <p:sp>
        <p:nvSpPr>
          <p:cNvPr id="198" name="Google Shape;198;p31"/>
          <p:cNvSpPr/>
          <p:nvPr/>
        </p:nvSpPr>
        <p:spPr>
          <a:xfrm>
            <a:off x="1144800" y="1957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def greeting(‘Hello’, ‘Leo’, ‘Max’, ‘Kate’, ...)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1144800" y="2402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args - передача любого количества по порядку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1142375" y="1584700"/>
            <a:ext cx="7480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Иногда нужно реализовать передачу любого количества аргументов: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1144800" y="2783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kwargs - передача любого количества по имени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3294" t="13672" r="49487" b="18945"/>
          <a:stretch>
            <a:fillRect/>
          </a:stretch>
        </p:blipFill>
        <p:spPr bwMode="auto">
          <a:xfrm>
            <a:off x="857224" y="0"/>
            <a:ext cx="614366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r="46193" b="14062"/>
          <a:stretch>
            <a:fillRect/>
          </a:stretch>
        </p:blipFill>
        <p:spPr bwMode="auto">
          <a:xfrm>
            <a:off x="928662" y="-571522"/>
            <a:ext cx="7000924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664252" y="863161"/>
            <a:ext cx="353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BDC2CA"/>
                </a:solidFill>
              </a:rPr>
              <a:t>Python</a:t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3682100" y="1438700"/>
            <a:ext cx="49881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4000">
                <a:solidFill>
                  <a:srgbClr val="4C5D6E"/>
                </a:solidFill>
              </a:rPr>
              <a:t>Области видимости</a:t>
            </a:r>
            <a:endParaRPr/>
          </a:p>
        </p:txBody>
      </p:sp>
      <p:pic>
        <p:nvPicPr>
          <p:cNvPr id="208" name="Google Shape;208;p32" descr="Python cop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50" y="1302988"/>
            <a:ext cx="2537526" cy="25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План</a:t>
            </a:r>
            <a:endParaRPr sz="3200"/>
          </a:p>
        </p:txBody>
      </p:sp>
      <p:sp>
        <p:nvSpPr>
          <p:cNvPr id="214" name="Google Shape;214;p33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Локальные и глобальные переменные.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Чем плохи глобальные переменные.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Примеры.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Определение области видимости.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Определение функции</a:t>
            </a:r>
            <a:endParaRPr sz="3200"/>
          </a:p>
        </p:txBody>
      </p:sp>
      <p:sp>
        <p:nvSpPr>
          <p:cNvPr id="84" name="Google Shape;84;p17"/>
          <p:cNvSpPr/>
          <p:nvPr/>
        </p:nvSpPr>
        <p:spPr>
          <a:xfrm>
            <a:off x="1142375" y="24229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Функции обычно имеют имя.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1142375" y="28039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В Python можно создавать функции и без имени.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1142375" y="1584700"/>
            <a:ext cx="6854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Фрагмент программного кода (подпрограмма), к которому можно обратиться из другого места программы (Википедия).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Область видимости (википедия)</a:t>
            </a:r>
            <a:endParaRPr sz="3200"/>
          </a:p>
        </p:txBody>
      </p:sp>
      <p:sp>
        <p:nvSpPr>
          <p:cNvPr id="223" name="Google Shape;223;p34"/>
          <p:cNvSpPr/>
          <p:nvPr/>
        </p:nvSpPr>
        <p:spPr>
          <a:xfrm>
            <a:off x="1142375" y="1584700"/>
            <a:ext cx="68544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В программировании обозначает область программы, в пределах которой идентификатор (имя) некоторой переменной продолжает быть связанным с этой переменной и возвращать её значение.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1142375" y="2956300"/>
            <a:ext cx="68544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За пределами области видимости тот же самый идентификатор может быть связан с другой переменной, либо быть свободным (не связанным ни с какой из них).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Область видимости объекта</a:t>
            </a:r>
            <a:endParaRPr sz="3200"/>
          </a:p>
        </p:txBody>
      </p:sp>
      <p:sp>
        <p:nvSpPr>
          <p:cNvPr id="230" name="Google Shape;230;p35"/>
          <p:cNvSpPr/>
          <p:nvPr/>
        </p:nvSpPr>
        <p:spPr>
          <a:xfrm>
            <a:off x="1142375" y="1584700"/>
            <a:ext cx="6854400" cy="105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 dirty="0">
                <a:solidFill>
                  <a:srgbClr val="2C2D30"/>
                </a:solidFill>
              </a:rPr>
              <a:t>Набор функций или модулей, внутри которых допустимо использование имени этого объекта</a:t>
            </a:r>
            <a:r>
              <a:rPr lang="ru" sz="1600" dirty="0" smtClean="0">
                <a:solidFill>
                  <a:srgbClr val="2C2D30"/>
                </a:solidFill>
              </a:rPr>
              <a:t>. </a:t>
            </a:r>
            <a:r>
              <a:rPr lang="ru-RU" sz="1600" dirty="0" smtClean="0">
                <a:solidFill>
                  <a:srgbClr val="2C2D30"/>
                </a:solidFill>
              </a:rPr>
              <a:t>А</a:t>
            </a:r>
            <a:r>
              <a:rPr lang="ru" sz="1600" dirty="0" smtClean="0">
                <a:solidFill>
                  <a:srgbClr val="2C2D30"/>
                </a:solidFill>
              </a:rPr>
              <a:t> за пределами которых этого объекта не видно.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 l="3843" t="24414" r="62116" b="26758"/>
          <a:stretch>
            <a:fillRect/>
          </a:stretch>
        </p:blipFill>
        <p:spPr bwMode="auto">
          <a:xfrm>
            <a:off x="1928794" y="642924"/>
            <a:ext cx="4429156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l="3843" t="12695" r="46742" b="20898"/>
          <a:stretch>
            <a:fillRect/>
          </a:stretch>
        </p:blipFill>
        <p:spPr bwMode="auto">
          <a:xfrm>
            <a:off x="1357290" y="0"/>
            <a:ext cx="642942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Локальные и глобальные переменные</a:t>
            </a:r>
            <a:endParaRPr sz="3200"/>
          </a:p>
        </p:txBody>
      </p:sp>
      <p:sp>
        <p:nvSpPr>
          <p:cNvPr id="236" name="Google Shape;236;p36"/>
          <p:cNvSpPr/>
          <p:nvPr/>
        </p:nvSpPr>
        <p:spPr>
          <a:xfrm>
            <a:off x="1142400" y="1811600"/>
            <a:ext cx="685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Глобальными называют объекты, объявление которых дано вне функции. Они доступны (видимы) во всем файле, в котором объявлены.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1142400" y="2878400"/>
            <a:ext cx="685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Локальными называют объекты, объявление которых дано внутри блока или функции. Эти объекты доступны только внутри того блока, в котором объявлены.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 l="3294" t="12695" r="36310" b="18945"/>
          <a:stretch>
            <a:fillRect/>
          </a:stretch>
        </p:blipFill>
        <p:spPr bwMode="auto">
          <a:xfrm>
            <a:off x="785786" y="0"/>
            <a:ext cx="785818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global</a:t>
            </a:r>
            <a:endParaRPr sz="3200"/>
          </a:p>
        </p:txBody>
      </p:sp>
      <p:sp>
        <p:nvSpPr>
          <p:cNvPr id="243" name="Google Shape;243;p37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Для этого в функции нужно указать, что она глобальная.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global my_var.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1142375" y="2880100"/>
            <a:ext cx="68544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Этот механизм лучше не использовать. Мы рискуем, изменив значение переменной в одной функции, получить неверное значение в другой функции.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 желании можно изменить глобальную переменную.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l="4392" t="12695" r="36310" b="18945"/>
          <a:stretch>
            <a:fillRect/>
          </a:stretch>
        </p:blipFill>
        <p:spPr bwMode="auto">
          <a:xfrm>
            <a:off x="642910" y="0"/>
            <a:ext cx="7715304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 l="3843" t="12695" r="22584" b="14062"/>
          <a:stretch>
            <a:fillRect/>
          </a:stretch>
        </p:blipFill>
        <p:spPr bwMode="auto">
          <a:xfrm>
            <a:off x="0" y="0"/>
            <a:ext cx="957269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071934" y="1142990"/>
            <a:ext cx="5463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Если сначала вызвать функцию </a:t>
            </a:r>
            <a:r>
              <a:rPr lang="en-US" dirty="0" err="1" smtClean="0"/>
              <a:t>my_change_f</a:t>
            </a:r>
            <a:r>
              <a:rPr lang="en-US" dirty="0" smtClean="0"/>
              <a:t>()</a:t>
            </a:r>
            <a:r>
              <a:rPr lang="ru-RU" dirty="0" smtClean="0"/>
              <a:t>, а потом </a:t>
            </a:r>
            <a:r>
              <a:rPr lang="en-US" dirty="0" err="1" smtClean="0"/>
              <a:t>my_f</a:t>
            </a:r>
            <a:r>
              <a:rPr lang="en-US" dirty="0" smtClean="0"/>
              <a:t>(),</a:t>
            </a:r>
            <a:endParaRPr lang="ru-RU" dirty="0" smtClean="0"/>
          </a:p>
          <a:p>
            <a:r>
              <a:rPr lang="ru-RU" dirty="0" smtClean="0"/>
              <a:t>то будет ошибка, т.к. мы изменили глобальную переменную</a:t>
            </a:r>
          </a:p>
          <a:p>
            <a:r>
              <a:rPr lang="ru-RU" dirty="0" smtClean="0"/>
              <a:t> и теперь нужно соблюдать порядок вызова функций.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относительность области видимости</a:t>
            </a:r>
            <a:endParaRPr sz="3200"/>
          </a:p>
        </p:txBody>
      </p:sp>
      <p:sp>
        <p:nvSpPr>
          <p:cNvPr id="252" name="Google Shape;252;p38"/>
          <p:cNvSpPr/>
          <p:nvPr/>
        </p:nvSpPr>
        <p:spPr>
          <a:xfrm>
            <a:off x="1142375" y="2118100"/>
            <a:ext cx="68544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Тогда мы рассматриваем область видимости относительно какой-либо функции: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В программе могут встречаться вложенные друг в друга функции.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1144800" y="3202450"/>
            <a:ext cx="68544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def a():</a:t>
            </a:r>
            <a:endParaRPr sz="1600">
              <a:solidFill>
                <a:srgbClr val="2C2D3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○"/>
            </a:pPr>
            <a:r>
              <a:rPr lang="ru" sz="1600">
                <a:solidFill>
                  <a:srgbClr val="2C2D30"/>
                </a:solidFill>
              </a:rPr>
              <a:t>def b():</a:t>
            </a:r>
            <a:endParaRPr sz="1600">
              <a:solidFill>
                <a:srgbClr val="2C2D30"/>
              </a:solidFill>
            </a:endParaRPr>
          </a:p>
          <a:p>
            <a:pPr marL="137160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Char char="■"/>
            </a:pPr>
            <a:r>
              <a:rPr lang="ru" sz="1600">
                <a:solidFill>
                  <a:srgbClr val="2C2D30"/>
                </a:solidFill>
              </a:rPr>
              <a:t>def c():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Зачем нужны функции</a:t>
            </a:r>
            <a:endParaRPr sz="3200"/>
          </a:p>
        </p:txBody>
      </p:sp>
      <p:sp>
        <p:nvSpPr>
          <p:cNvPr id="92" name="Google Shape;92;p18"/>
          <p:cNvSpPr/>
          <p:nvPr/>
        </p:nvSpPr>
        <p:spPr>
          <a:xfrm>
            <a:off x="1144800" y="1957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Для создания более логичной структуры программы.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1144800" y="2402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Для объединения нескольких небольших действий в одно.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1142375" y="1584700"/>
            <a:ext cx="6854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Для повторного использования кода.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4824" t="11719" r="42350" b="19921"/>
          <a:stretch>
            <a:fillRect/>
          </a:stretch>
        </p:blipFill>
        <p:spPr bwMode="auto">
          <a:xfrm>
            <a:off x="0" y="142840"/>
            <a:ext cx="5572164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36" t="64649" r="66472" b="14844"/>
          <a:stretch>
            <a:fillRect/>
          </a:stretch>
        </p:blipFill>
        <p:spPr bwMode="auto">
          <a:xfrm>
            <a:off x="5643570" y="1714494"/>
            <a:ext cx="4357718" cy="150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00298" y="3643320"/>
            <a:ext cx="5187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Print(mc) – </a:t>
            </a:r>
            <a:r>
              <a:rPr lang="ru-RU" dirty="0" smtClean="0"/>
              <a:t>даст ошибку, </a:t>
            </a:r>
            <a:r>
              <a:rPr lang="ru-RU" dirty="0" err="1" smtClean="0"/>
              <a:t>тк</a:t>
            </a:r>
            <a:r>
              <a:rPr lang="ru-RU" dirty="0" smtClean="0"/>
              <a:t> расположено вне функции </a:t>
            </a:r>
            <a:r>
              <a:rPr lang="en-US" dirty="0" err="1" smtClean="0"/>
              <a:t>defc</a:t>
            </a:r>
            <a:r>
              <a:rPr lang="en-US" dirty="0" smtClean="0"/>
              <a:t>()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3664252" y="863161"/>
            <a:ext cx="353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BDC2CA"/>
                </a:solidFill>
              </a:rPr>
              <a:t>Python</a:t>
            </a:r>
            <a:endParaRPr/>
          </a:p>
        </p:txBody>
      </p:sp>
      <p:sp>
        <p:nvSpPr>
          <p:cNvPr id="260" name="Google Shape;260;p39"/>
          <p:cNvSpPr/>
          <p:nvPr/>
        </p:nvSpPr>
        <p:spPr>
          <a:xfrm>
            <a:off x="3682100" y="1438700"/>
            <a:ext cx="49881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4000">
                <a:solidFill>
                  <a:srgbClr val="4C5D6E"/>
                </a:solidFill>
              </a:rPr>
              <a:t>Передача функции параметром, lambda-функции</a:t>
            </a:r>
            <a:endParaRPr/>
          </a:p>
        </p:txBody>
      </p:sp>
      <p:pic>
        <p:nvPicPr>
          <p:cNvPr id="261" name="Google Shape;261;p39" descr="Python cop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50" y="1302988"/>
            <a:ext cx="2537526" cy="25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План</a:t>
            </a:r>
            <a:endParaRPr sz="3200"/>
          </a:p>
        </p:txBody>
      </p:sp>
      <p:sp>
        <p:nvSpPr>
          <p:cNvPr id="267" name="Google Shape;267;p40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Передача функции как параметра.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68" name="Google Shape;268;p40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Применение.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69" name="Google Shape;269;p40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lambda-функции.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70" name="Google Shape;270;p40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Функция как объект.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Функция - тоже объект</a:t>
            </a:r>
            <a:endParaRPr sz="3200"/>
          </a:p>
        </p:txBody>
      </p:sp>
      <p:sp>
        <p:nvSpPr>
          <p:cNvPr id="276" name="Google Shape;276;p41"/>
          <p:cNvSpPr/>
          <p:nvPr/>
        </p:nvSpPr>
        <p:spPr>
          <a:xfrm>
            <a:off x="1142375" y="24229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Её можно записать в переменную.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1142375" y="308755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Её можно передавать параметром в другие функции.</a:t>
            </a:r>
            <a:endParaRPr sz="1600">
              <a:solidFill>
                <a:srgbClr val="2C2D3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 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647" t="10742" r="64312" b="13086"/>
          <a:stretch>
            <a:fillRect/>
          </a:stretch>
        </p:blipFill>
        <p:spPr bwMode="auto">
          <a:xfrm>
            <a:off x="2000232" y="-214332"/>
            <a:ext cx="442915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647" t="11719" r="46742" b="18945"/>
          <a:stretch>
            <a:fillRect/>
          </a:stretch>
        </p:blipFill>
        <p:spPr bwMode="auto">
          <a:xfrm>
            <a:off x="1285852" y="71402"/>
            <a:ext cx="671517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Применение</a:t>
            </a:r>
            <a:endParaRPr sz="3200"/>
          </a:p>
        </p:txBody>
      </p:sp>
      <p:sp>
        <p:nvSpPr>
          <p:cNvPr id="283" name="Google Shape;283;p42"/>
          <p:cNvSpPr/>
          <p:nvPr/>
        </p:nvSpPr>
        <p:spPr>
          <a:xfrm>
            <a:off x="1144800" y="1957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внутри функции переменными являются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84" name="Google Shape;284;p42"/>
          <p:cNvSpPr/>
          <p:nvPr/>
        </p:nvSpPr>
        <p:spPr>
          <a:xfrm>
            <a:off x="1144800" y="2402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алгоритм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85" name="Google Shape;285;p42"/>
          <p:cNvSpPr/>
          <p:nvPr/>
        </p:nvSpPr>
        <p:spPr>
          <a:xfrm>
            <a:off x="1142375" y="1584700"/>
            <a:ext cx="6854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возможность не только входных данных, но и входных функций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1144800" y="2783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последовательность действий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87" name="Google Shape;287;p42"/>
          <p:cNvSpPr/>
          <p:nvPr/>
        </p:nvSpPr>
        <p:spPr>
          <a:xfrm>
            <a:off x="1144800" y="33166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сами действия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1647" t="10742" r="53880" b="19922"/>
          <a:stretch>
            <a:fillRect/>
          </a:stretch>
        </p:blipFill>
        <p:spPr bwMode="auto">
          <a:xfrm>
            <a:off x="1214414" y="0"/>
            <a:ext cx="578647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196" t="21484" r="65959" b="26758"/>
          <a:stretch>
            <a:fillRect/>
          </a:stretch>
        </p:blipFill>
        <p:spPr bwMode="auto">
          <a:xfrm>
            <a:off x="1214414" y="0"/>
            <a:ext cx="5628736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1647" t="36133" r="51684" b="16992"/>
          <a:stretch>
            <a:fillRect/>
          </a:stretch>
        </p:blipFill>
        <p:spPr bwMode="auto">
          <a:xfrm>
            <a:off x="642910" y="0"/>
            <a:ext cx="8349284" cy="471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0315" t="13672" r="28623" b="25781"/>
          <a:stretch>
            <a:fillRect/>
          </a:stretch>
        </p:blipFill>
        <p:spPr bwMode="auto">
          <a:xfrm>
            <a:off x="1571604" y="285734"/>
            <a:ext cx="6643734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l="1647" t="36133" r="56076" b="14062"/>
          <a:stretch>
            <a:fillRect/>
          </a:stretch>
        </p:blipFill>
        <p:spPr bwMode="auto">
          <a:xfrm>
            <a:off x="714348" y="0"/>
            <a:ext cx="7765676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lambda-функции</a:t>
            </a:r>
            <a:endParaRPr sz="3200"/>
          </a:p>
        </p:txBody>
      </p:sp>
      <p:sp>
        <p:nvSpPr>
          <p:cNvPr id="293" name="Google Shape;293;p43"/>
          <p:cNvSpPr/>
          <p:nvPr/>
        </p:nvSpPr>
        <p:spPr>
          <a:xfrm>
            <a:off x="1144800" y="21859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lambda входные параметры: результат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294" name="Google Shape;294;p43"/>
          <p:cNvSpPr/>
          <p:nvPr/>
        </p:nvSpPr>
        <p:spPr>
          <a:xfrm>
            <a:off x="1142375" y="1584700"/>
            <a:ext cx="6854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применяются для создания анонимных функций по месту их использования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647" t="10742" r="38506" b="16015"/>
          <a:stretch>
            <a:fillRect/>
          </a:stretch>
        </p:blipFill>
        <p:spPr bwMode="auto">
          <a:xfrm>
            <a:off x="571472" y="0"/>
            <a:ext cx="778674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1647" t="10742" r="38506" b="12109"/>
          <a:stretch>
            <a:fillRect/>
          </a:stretch>
        </p:blipFill>
        <p:spPr bwMode="auto">
          <a:xfrm>
            <a:off x="642910" y="0"/>
            <a:ext cx="7786742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3664252" y="863161"/>
            <a:ext cx="3536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BDC2CA"/>
                </a:solidFill>
              </a:rPr>
              <a:t>Python</a:t>
            </a:r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3682100" y="1438700"/>
            <a:ext cx="49881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4000">
                <a:solidFill>
                  <a:srgbClr val="4C5D6E"/>
                </a:solidFill>
              </a:rPr>
              <a:t>sorted, filter, map</a:t>
            </a:r>
            <a:endParaRPr/>
          </a:p>
        </p:txBody>
      </p:sp>
      <p:pic>
        <p:nvPicPr>
          <p:cNvPr id="301" name="Google Shape;301;p44" descr="Python cop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50" y="1302988"/>
            <a:ext cx="2537526" cy="25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План</a:t>
            </a:r>
            <a:endParaRPr sz="3200"/>
          </a:p>
        </p:txBody>
      </p:sp>
      <p:sp>
        <p:nvSpPr>
          <p:cNvPr id="307" name="Google Shape;307;p45"/>
          <p:cNvSpPr/>
          <p:nvPr/>
        </p:nvSpPr>
        <p:spPr>
          <a:xfrm>
            <a:off x="1142375" y="2118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filter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08" name="Google Shape;308;p45"/>
          <p:cNvSpPr/>
          <p:nvPr/>
        </p:nvSpPr>
        <p:spPr>
          <a:xfrm>
            <a:off x="1142375" y="2499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map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1142375" y="2880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примеры использования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10" name="Google Shape;310;p45"/>
          <p:cNvSpPr/>
          <p:nvPr/>
        </p:nvSpPr>
        <p:spPr>
          <a:xfrm>
            <a:off x="1142375" y="17371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sorted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sorted</a:t>
            </a:r>
            <a:endParaRPr sz="3200"/>
          </a:p>
        </p:txBody>
      </p:sp>
      <p:sp>
        <p:nvSpPr>
          <p:cNvPr id="316" name="Google Shape;316;p46"/>
          <p:cNvSpPr/>
          <p:nvPr/>
        </p:nvSpPr>
        <p:spPr>
          <a:xfrm>
            <a:off x="1142375" y="2194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sorted(iterable, *, key=None, reverse=False)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1142375" y="26515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аргументы: последовательность, ключ для сортировки, порядок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1142375" y="1584700"/>
            <a:ext cx="6854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сортировка последовательности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l="3843" t="12695" r="31369" b="15039"/>
          <a:stretch>
            <a:fillRect/>
          </a:stretch>
        </p:blipFill>
        <p:spPr bwMode="auto">
          <a:xfrm>
            <a:off x="357158" y="0"/>
            <a:ext cx="842968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l="2196" t="14648" r="31369" b="14062"/>
          <a:stretch>
            <a:fillRect/>
          </a:stretch>
        </p:blipFill>
        <p:spPr bwMode="auto">
          <a:xfrm>
            <a:off x="500002" y="0"/>
            <a:ext cx="864399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filter</a:t>
            </a:r>
            <a:endParaRPr sz="3200"/>
          </a:p>
        </p:txBody>
      </p:sp>
      <p:sp>
        <p:nvSpPr>
          <p:cNvPr id="324" name="Google Shape;324;p47"/>
          <p:cNvSpPr/>
          <p:nvPr/>
        </p:nvSpPr>
        <p:spPr>
          <a:xfrm>
            <a:off x="1142375" y="2194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filter(function, iterable)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25" name="Google Shape;325;p47"/>
          <p:cNvSpPr/>
          <p:nvPr/>
        </p:nvSpPr>
        <p:spPr>
          <a:xfrm>
            <a:off x="1142375" y="26515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аргументы: функция фильтрации, последовательность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26" name="Google Shape;326;p47"/>
          <p:cNvSpPr/>
          <p:nvPr/>
        </p:nvSpPr>
        <p:spPr>
          <a:xfrm>
            <a:off x="1142375" y="1584700"/>
            <a:ext cx="6854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фильтрация последовательности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Полезные встроенные функции</a:t>
            </a:r>
            <a:endParaRPr sz="3200"/>
          </a:p>
        </p:txBody>
      </p:sp>
      <p:sp>
        <p:nvSpPr>
          <p:cNvPr id="100" name="Google Shape;100;p19"/>
          <p:cNvSpPr/>
          <p:nvPr/>
        </p:nvSpPr>
        <p:spPr>
          <a:xfrm>
            <a:off x="1144800" y="1957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min, max - минимальное, максимальное значение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1144800" y="2402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round - округление числа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1142375" y="1584700"/>
            <a:ext cx="6854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abs - модуль числа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1144800" y="2783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sum - сумма элементов последовательности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1144800" y="31642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enumerate - нумерация последовательности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l="3843" t="12695" r="52233" b="20898"/>
          <a:stretch>
            <a:fillRect/>
          </a:stretch>
        </p:blipFill>
        <p:spPr bwMode="auto">
          <a:xfrm>
            <a:off x="1285852" y="0"/>
            <a:ext cx="6051176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 l="3843" t="36133" r="46193" b="16992"/>
          <a:stretch>
            <a:fillRect/>
          </a:stretch>
        </p:blipFill>
        <p:spPr bwMode="auto">
          <a:xfrm>
            <a:off x="0" y="0"/>
            <a:ext cx="9074080" cy="478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map</a:t>
            </a:r>
            <a:endParaRPr sz="3200"/>
          </a:p>
        </p:txBody>
      </p:sp>
      <p:sp>
        <p:nvSpPr>
          <p:cNvPr id="332" name="Google Shape;332;p48"/>
          <p:cNvSpPr/>
          <p:nvPr/>
        </p:nvSpPr>
        <p:spPr>
          <a:xfrm>
            <a:off x="1142375" y="2194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map(func, iterable, ...)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33" name="Google Shape;333;p48"/>
          <p:cNvSpPr/>
          <p:nvPr/>
        </p:nvSpPr>
        <p:spPr>
          <a:xfrm>
            <a:off x="1142375" y="26515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аргументы: функция, последовательность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34" name="Google Shape;334;p48"/>
          <p:cNvSpPr/>
          <p:nvPr/>
        </p:nvSpPr>
        <p:spPr>
          <a:xfrm>
            <a:off x="1142375" y="1584700"/>
            <a:ext cx="6854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применение функции к каждому элементу последовательности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l="3843" t="12695" r="47840" b="21875"/>
          <a:stretch>
            <a:fillRect/>
          </a:stretch>
        </p:blipFill>
        <p:spPr bwMode="auto">
          <a:xfrm>
            <a:off x="1142976" y="0"/>
            <a:ext cx="6755642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sorted, filter, map</a:t>
            </a:r>
            <a:endParaRPr sz="3200"/>
          </a:p>
        </p:txBody>
      </p:sp>
      <p:sp>
        <p:nvSpPr>
          <p:cNvPr id="340" name="Google Shape;340;p49"/>
          <p:cNvSpPr/>
          <p:nvPr/>
        </p:nvSpPr>
        <p:spPr>
          <a:xfrm>
            <a:off x="1142375" y="21943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имеют параметр - функцию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41" name="Google Shape;341;p49"/>
          <p:cNvSpPr/>
          <p:nvPr/>
        </p:nvSpPr>
        <p:spPr>
          <a:xfrm>
            <a:off x="1142375" y="2651500"/>
            <a:ext cx="6854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позволяют создавать код быстро и удобно</a:t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342" name="Google Shape;342;p49"/>
          <p:cNvSpPr/>
          <p:nvPr/>
        </p:nvSpPr>
        <p:spPr>
          <a:xfrm>
            <a:off x="1142375" y="1584700"/>
            <a:ext cx="6854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применяются к последовательности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3843" t="44922" r="46742" b="5273"/>
          <a:stretch>
            <a:fillRect/>
          </a:stretch>
        </p:blipFill>
        <p:spPr bwMode="auto">
          <a:xfrm>
            <a:off x="4429124" y="428610"/>
            <a:ext cx="642942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2782" t="11914" r="46705" b="5078"/>
          <a:stretch>
            <a:fillRect/>
          </a:stretch>
        </p:blipFill>
        <p:spPr bwMode="auto">
          <a:xfrm>
            <a:off x="-2286048" y="-428646"/>
            <a:ext cx="6572296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1142399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Font typeface="Arial"/>
              <a:buNone/>
            </a:pPr>
            <a:r>
              <a:rPr lang="ru" sz="3200">
                <a:solidFill>
                  <a:srgbClr val="4C5D6E"/>
                </a:solidFill>
              </a:rPr>
              <a:t>Пример</a:t>
            </a:r>
            <a:endParaRPr sz="3200"/>
          </a:p>
        </p:txBody>
      </p:sp>
      <p:sp>
        <p:nvSpPr>
          <p:cNvPr id="110" name="Google Shape;110;p20"/>
          <p:cNvSpPr/>
          <p:nvPr/>
        </p:nvSpPr>
        <p:spPr>
          <a:xfrm>
            <a:off x="1142375" y="1584700"/>
            <a:ext cx="6854400" cy="2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6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Пользователь вводит 3 числа. Найти минимальное из них, максимальное из них, их сумму и вывести результат на экран.</a:t>
            </a:r>
            <a:endParaRPr sz="1600">
              <a:solidFill>
                <a:srgbClr val="2C2D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3843" t="12695" r="17642" b="14062"/>
          <a:stretch>
            <a:fillRect/>
          </a:stretch>
        </p:blipFill>
        <p:spPr bwMode="auto">
          <a:xfrm>
            <a:off x="0" y="0"/>
            <a:ext cx="1021563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825</Words>
  <PresentationFormat>Экран (16:9)</PresentationFormat>
  <Paragraphs>143</Paragraphs>
  <Slides>64</Slides>
  <Notes>63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65" baseType="lpstr">
      <vt:lpstr>Simple Dark</vt:lpstr>
      <vt:lpstr>Основы языка Python. Интерактивный курс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Python</vt:lpstr>
      <vt:lpstr>Слайд 11</vt:lpstr>
      <vt:lpstr>Слайд 12</vt:lpstr>
      <vt:lpstr>Слайд 13</vt:lpstr>
      <vt:lpstr>Слайд 14</vt:lpstr>
      <vt:lpstr>Слайд 15</vt:lpstr>
      <vt:lpstr>Слайд 16</vt:lpstr>
      <vt:lpstr>Python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Python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Python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Python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языка Python. Интерактивный курс</dc:title>
  <cp:lastModifiedBy>Home</cp:lastModifiedBy>
  <cp:revision>58</cp:revision>
  <dcterms:modified xsi:type="dcterms:W3CDTF">2023-01-28T13:45:19Z</dcterms:modified>
</cp:coreProperties>
</file>